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2" r:id="rId10"/>
    <p:sldId id="269" r:id="rId11"/>
    <p:sldId id="270" r:id="rId12"/>
    <p:sldId id="263" r:id="rId13"/>
    <p:sldId id="271" r:id="rId14"/>
    <p:sldId id="272" r:id="rId15"/>
    <p:sldId id="265" r:id="rId16"/>
    <p:sldId id="273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3550-B340-EEAB-C03D-8CFC97576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33A4-8B10-003D-73A9-8EE72A8D4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C0D8-451E-083C-E157-E0EF6029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498F-2707-7BF2-1C12-BDFB23E8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DD68B-BBFA-6214-7F14-39DB2337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4C80-0BBF-DBA0-0DED-1C73E4EA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D3696-0F0F-59E6-0A60-AC27D909E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090D-74DC-73B0-A037-16F0C326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1251D-955D-5F92-96A1-8697A6E1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4E27E-31AF-C1B6-019E-FE0D3893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0F670-46BE-5C81-2FE6-7C3DCF178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82A4E-E575-5D99-0752-721966416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7EFB-692E-5C0A-D368-A38C18D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DAD0-EB77-9E53-550D-66CA0C24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91822-3D9C-8B4B-9CD7-2E281F38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2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34EB-17AE-CD27-F431-5BA07AB3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783C-94E5-5E0D-18A2-FFD177E71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0A6DC-EF25-69C5-B9E0-D786D232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0C0E-DFB9-4466-1CEF-F870B1D3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C8114-1ABA-C671-6CEC-C848AEF4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5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B3A-8E09-4827-E922-A3109D85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0CA06-1CE9-E8C8-55F7-9F59E24B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C5CC-0C22-D1CD-DB13-91D3F9E2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B406D-D11C-5B77-4F63-8BAD2A57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B577-6C0D-2277-918D-31423DD2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5B55-3496-B7CA-A217-0DE71D5F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64B22-B4B3-1440-6760-2715EC23D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15E09-4B45-0B35-D1D4-017557F38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23002-9B0B-3CD3-F74C-F02FEDD6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E60F4-B5BB-A04B-3C97-EBAB3F72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B1E20-75D1-743A-3123-9026BB4D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4876-9294-885C-31DD-F5BEC8C4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018FD-BD73-BC1C-44B8-201A661FA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ACDDC-4799-E988-642F-3169FF6DA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DE75B-C2F7-E49D-5017-E8AA580A2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40022-44D0-F513-39E2-58CC8A760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C5521-BEE7-C131-F783-A1B55702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D2347-ECFF-E80B-3CB6-16DE59C6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7648-530C-B4E7-32AA-C222ED8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E62-24F0-60C8-45ED-254FCE01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A9895-1916-0026-E4A8-39F9EA2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D5C3D-2149-EABE-5373-4B8FC0D7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2D85E-2BE6-0532-8C76-6BFCA5E1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1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C1FFD-1458-C616-AD05-59971C4B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8C6A-DE23-E27C-1106-B4698B1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5485A-B737-C770-6397-92D9BCD7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03A-71B2-03D0-3928-D62DA8DF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AC34-2067-A4BA-144B-00C18642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72AF-F8B2-0FBD-ECE1-6D4DBCB59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52F58-8E00-4C84-A5DB-15DFB993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1469C-327B-AEDB-985C-507CD2F2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CBCFB-96D1-C402-5895-8FE383D1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EAD4-E4F2-EEAA-A7E5-23A8187B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838D7-AC45-D326-D390-801E1A8CD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6E543-A6E8-71B8-4D89-DEA15C76D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0D215-F6CE-911A-7890-FF0E478C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4013-B250-6C7F-CD06-0908475D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8F84B-AB8E-664A-52C8-AFA340C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5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884FE-2261-B783-B0C1-5A45C5AF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4155C-6687-C23A-F389-DF6F542A8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0573-2A3D-29EB-03D2-8CD04F2AA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896E3-A4B4-6357-9559-0B76EC7D5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D0C57-759C-B2E0-72A2-E4F0A24D1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5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71.jpg"/><Relationship Id="rId3" Type="http://schemas.openxmlformats.org/officeDocument/2006/relationships/image" Target="../media/image63.jpg"/><Relationship Id="rId7" Type="http://schemas.openxmlformats.org/officeDocument/2006/relationships/image" Target="../media/image22.jpg"/><Relationship Id="rId12" Type="http://schemas.openxmlformats.org/officeDocument/2006/relationships/image" Target="../media/image70.jpg"/><Relationship Id="rId17" Type="http://schemas.openxmlformats.org/officeDocument/2006/relationships/image" Target="../media/image75.jpg"/><Relationship Id="rId2" Type="http://schemas.openxmlformats.org/officeDocument/2006/relationships/image" Target="../media/image62.jpg"/><Relationship Id="rId16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69.jpg"/><Relationship Id="rId5" Type="http://schemas.openxmlformats.org/officeDocument/2006/relationships/image" Target="../media/image65.jpg"/><Relationship Id="rId15" Type="http://schemas.openxmlformats.org/officeDocument/2006/relationships/image" Target="../media/image73.jpg"/><Relationship Id="rId10" Type="http://schemas.openxmlformats.org/officeDocument/2006/relationships/image" Target="../media/image68.jpg"/><Relationship Id="rId4" Type="http://schemas.openxmlformats.org/officeDocument/2006/relationships/image" Target="../media/image64.jpg"/><Relationship Id="rId9" Type="http://schemas.openxmlformats.org/officeDocument/2006/relationships/image" Target="../media/image67.jpg"/><Relationship Id="rId14" Type="http://schemas.openxmlformats.org/officeDocument/2006/relationships/image" Target="../media/image7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noamberg/face_non-faces?workspace=user-noamberg" TargetMode="External"/><Relationship Id="rId2" Type="http://schemas.openxmlformats.org/officeDocument/2006/relationships/hyperlink" Target="https://github.com/noamberg/face_non-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emREHRBzQBTID8jmjocqqOq7S-St9BSo/view?usp=share_lin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A73D-C508-1A4E-1311-52C125A8B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404" y="2530945"/>
            <a:ext cx="9144000" cy="1139625"/>
          </a:xfrm>
        </p:spPr>
        <p:txBody>
          <a:bodyPr/>
          <a:lstStyle/>
          <a:p>
            <a:r>
              <a:rPr lang="en-IL" dirty="0"/>
              <a:t>Home 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F4150-8684-883A-F7E3-362D22D81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809" y="4170209"/>
            <a:ext cx="9144000" cy="1655762"/>
          </a:xfrm>
        </p:spPr>
        <p:txBody>
          <a:bodyPr>
            <a:normAutofit/>
          </a:bodyPr>
          <a:lstStyle/>
          <a:p>
            <a:r>
              <a:rPr lang="en-IL" sz="3600" dirty="0"/>
              <a:t>Noam Bergman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B99DD-35E3-74C3-710F-9A0FAB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79" y="1337769"/>
            <a:ext cx="3142907" cy="8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9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7631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7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ResNet18:  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3B57B5DB-7A1E-1D53-5096-A91F69EB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4341165"/>
            <a:ext cx="4368588" cy="229489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83F6AC-2371-3B0B-EAA5-37F9A25D8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1889304"/>
            <a:ext cx="4261282" cy="2238521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766A85-AC79-58D9-B12F-12AC2F24B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91" y="4098581"/>
            <a:ext cx="5069346" cy="2663011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9EBE2EA6-2D2F-C910-16E2-646FCAFFE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57" y="1753965"/>
            <a:ext cx="4598560" cy="2415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8CAC49-2AA7-352E-70B6-AFB79E946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432" y="1141865"/>
            <a:ext cx="6204450" cy="4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59" y="-15050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7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ViT: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4F565-EFB4-4A7A-E15D-A5115601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84" y="1082764"/>
            <a:ext cx="6105895" cy="44245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6FDA3B8D-39FB-4E7D-BBCF-204106E3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37" y="4098578"/>
            <a:ext cx="4811697" cy="252766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E7404C5-B844-3B8D-A03F-43BC36215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33" y="1680244"/>
            <a:ext cx="4603576" cy="241833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4689F5BF-6ABE-FED8-272C-31566A4D1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86" y="1720895"/>
            <a:ext cx="4811698" cy="2527664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E33A3E9-C72F-013A-B0C6-672C72217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09" y="4185108"/>
            <a:ext cx="4482252" cy="23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9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Visualization of the computed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66" y="11657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ResNet18, test sigmoid threshold 0.5: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E7D0B5F0-76A3-33E6-5DC3-DD77B2C6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" y="1804909"/>
            <a:ext cx="3086788" cy="23150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B9871A-3A94-EFA5-BE23-E44B2021806D}"/>
              </a:ext>
            </a:extLst>
          </p:cNvPr>
          <p:cNvSpPr txBox="1"/>
          <p:nvPr/>
        </p:nvSpPr>
        <p:spPr>
          <a:xfrm>
            <a:off x="888099" y="4558751"/>
            <a:ext cx="10011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would have tried to analyze the points of the main spread in the lower left corner of the FN plot.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assume the outliers are somehow more difficult to tackle, but it is also worth a check. Perhaps there is some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FPs are also difficult to solve because they behave similarly to TPS, but an outliers check is necessary. </a:t>
            </a:r>
          </a:p>
          <a:p>
            <a:endParaRPr lang="en-US" dirty="0"/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381AD985-12A0-0152-FA31-965E3879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0" y="1753795"/>
            <a:ext cx="3154940" cy="2366205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20DAC165-36A7-A245-67C2-28F02C84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1726468"/>
            <a:ext cx="3154941" cy="2366206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49483F2-E4C4-838A-4C22-78DFDD6C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815" y="1741640"/>
            <a:ext cx="304826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Mis-classifications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88" y="1189567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TP = 361, FP = 186, FN = 111, TN = 23388</a:t>
            </a:r>
          </a:p>
          <a:p>
            <a:r>
              <a:rPr lang="en-US" sz="1800" dirty="0"/>
              <a:t>TPR = 361 / 361+111 = 76.5%.</a:t>
            </a:r>
          </a:p>
          <a:p>
            <a:r>
              <a:rPr lang="en-US" sz="1800" dirty="0"/>
              <a:t>TNR = 23388 / 23388+186 = 99.2%.</a:t>
            </a:r>
          </a:p>
          <a:p>
            <a:r>
              <a:rPr lang="en-US" sz="1800" dirty="0"/>
              <a:t>PPV = 66%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C7B4C01C-1DAE-669F-2ABC-331CC103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55" y="943468"/>
            <a:ext cx="4102840" cy="307713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ADC5859-1D8E-5883-CCA1-C4BDF9F3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95" y="3391635"/>
            <a:ext cx="3836661" cy="287749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73545C-22E6-8039-ED44-B2802DA27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83" y="4020598"/>
            <a:ext cx="2582777" cy="193708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D40259D-40CA-0983-9119-64025F9FA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7" y="3410555"/>
            <a:ext cx="3666259" cy="27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Mis-classifications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86" y="1168678"/>
            <a:ext cx="10515600" cy="52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ResNet18, threshold 0.2: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78E65-1A61-407A-D519-2F8D6E1739F1}"/>
              </a:ext>
            </a:extLst>
          </p:cNvPr>
          <p:cNvSpPr txBox="1"/>
          <p:nvPr/>
        </p:nvSpPr>
        <p:spPr>
          <a:xfrm flipH="1">
            <a:off x="490324" y="1571292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 FNs:</a:t>
            </a:r>
          </a:p>
        </p:txBody>
      </p:sp>
      <p:pic>
        <p:nvPicPr>
          <p:cNvPr id="9" name="Picture 8" descr="No image&#10;&#10;Description automatically generated">
            <a:extLst>
              <a:ext uri="{FF2B5EF4-FFF2-40B4-BE49-F238E27FC236}">
                <a16:creationId xmlns:a16="http://schemas.microsoft.com/office/drawing/2014/main" id="{2DACE662-7CA1-AF75-B5B6-505CDA3E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8" y="1886430"/>
            <a:ext cx="982631" cy="982631"/>
          </a:xfrm>
          <a:prstGeom prst="rect">
            <a:avLst/>
          </a:prstGeom>
        </p:spPr>
      </p:pic>
      <p:pic>
        <p:nvPicPr>
          <p:cNvPr id="12" name="Picture 11" descr="No image&#10;&#10;Description automatically generated">
            <a:extLst>
              <a:ext uri="{FF2B5EF4-FFF2-40B4-BE49-F238E27FC236}">
                <a16:creationId xmlns:a16="http://schemas.microsoft.com/office/drawing/2014/main" id="{3ED9B5A3-D88F-6CF1-60E1-F594F446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95" y="1886429"/>
            <a:ext cx="992651" cy="992651"/>
          </a:xfrm>
          <a:prstGeom prst="rect">
            <a:avLst/>
          </a:prstGeom>
        </p:spPr>
      </p:pic>
      <p:pic>
        <p:nvPicPr>
          <p:cNvPr id="14" name="Picture 13" descr="No image&#10;&#10;Description automatically generated">
            <a:extLst>
              <a:ext uri="{FF2B5EF4-FFF2-40B4-BE49-F238E27FC236}">
                <a16:creationId xmlns:a16="http://schemas.microsoft.com/office/drawing/2014/main" id="{3502ED47-201C-7797-0D39-E4AD1BA4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15" y="1886429"/>
            <a:ext cx="982632" cy="982632"/>
          </a:xfrm>
          <a:prstGeom prst="rect">
            <a:avLst/>
          </a:prstGeom>
        </p:spPr>
      </p:pic>
      <p:pic>
        <p:nvPicPr>
          <p:cNvPr id="16" name="Picture 15" descr="No image&#10;&#10;Description automatically generated">
            <a:extLst>
              <a:ext uri="{FF2B5EF4-FFF2-40B4-BE49-F238E27FC236}">
                <a16:creationId xmlns:a16="http://schemas.microsoft.com/office/drawing/2014/main" id="{134F6B00-CF7E-DA8E-55D2-5476CA1CF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73" y="1900288"/>
            <a:ext cx="968773" cy="968773"/>
          </a:xfrm>
          <a:prstGeom prst="rect">
            <a:avLst/>
          </a:prstGeom>
        </p:spPr>
      </p:pic>
      <p:pic>
        <p:nvPicPr>
          <p:cNvPr id="18" name="Picture 17" descr="No image&#10;&#10;Description automatically generated">
            <a:extLst>
              <a:ext uri="{FF2B5EF4-FFF2-40B4-BE49-F238E27FC236}">
                <a16:creationId xmlns:a16="http://schemas.microsoft.com/office/drawing/2014/main" id="{CB2035EC-129E-F51A-462F-59C305AB8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8" y="3003888"/>
            <a:ext cx="982631" cy="982631"/>
          </a:xfrm>
          <a:prstGeom prst="rect">
            <a:avLst/>
          </a:prstGeom>
        </p:spPr>
      </p:pic>
      <p:pic>
        <p:nvPicPr>
          <p:cNvPr id="20" name="Picture 19" descr="No image&#10;&#10;Description automatically generated">
            <a:extLst>
              <a:ext uri="{FF2B5EF4-FFF2-40B4-BE49-F238E27FC236}">
                <a16:creationId xmlns:a16="http://schemas.microsoft.com/office/drawing/2014/main" id="{A70196EF-E748-71B4-4BA3-8EA69E776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55" y="3018447"/>
            <a:ext cx="968071" cy="968071"/>
          </a:xfrm>
          <a:prstGeom prst="rect">
            <a:avLst/>
          </a:prstGeom>
        </p:spPr>
      </p:pic>
      <p:pic>
        <p:nvPicPr>
          <p:cNvPr id="23" name="Picture 22" descr="No image&#10;&#10;Description automatically generated">
            <a:extLst>
              <a:ext uri="{FF2B5EF4-FFF2-40B4-BE49-F238E27FC236}">
                <a16:creationId xmlns:a16="http://schemas.microsoft.com/office/drawing/2014/main" id="{364842DE-BA5D-3161-383D-3FA84F3DE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16" y="3003886"/>
            <a:ext cx="982632" cy="982632"/>
          </a:xfrm>
          <a:prstGeom prst="rect">
            <a:avLst/>
          </a:prstGeom>
        </p:spPr>
      </p:pic>
      <p:pic>
        <p:nvPicPr>
          <p:cNvPr id="25" name="Picture 24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5E72092-ED44-700E-A264-26781538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3" y="2981431"/>
            <a:ext cx="995257" cy="99525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97EF0-CBAE-0566-203E-63B0733DD31A}"/>
              </a:ext>
            </a:extLst>
          </p:cNvPr>
          <p:cNvSpPr txBox="1"/>
          <p:nvPr/>
        </p:nvSpPr>
        <p:spPr>
          <a:xfrm flipH="1">
            <a:off x="490324" y="4104403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 FPs:</a:t>
            </a:r>
          </a:p>
        </p:txBody>
      </p:sp>
      <p:pic>
        <p:nvPicPr>
          <p:cNvPr id="28" name="Picture 27" descr="No image&#10;&#10;Description automatically generated">
            <a:extLst>
              <a:ext uri="{FF2B5EF4-FFF2-40B4-BE49-F238E27FC236}">
                <a16:creationId xmlns:a16="http://schemas.microsoft.com/office/drawing/2014/main" id="{C4F90B99-11D3-AEEF-49D3-610319384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9" y="4508185"/>
            <a:ext cx="982630" cy="982630"/>
          </a:xfrm>
          <a:prstGeom prst="rect">
            <a:avLst/>
          </a:prstGeom>
        </p:spPr>
      </p:pic>
      <p:pic>
        <p:nvPicPr>
          <p:cNvPr id="30" name="Picture 29" descr="No image&#10;&#10;Description automatically generated">
            <a:extLst>
              <a:ext uri="{FF2B5EF4-FFF2-40B4-BE49-F238E27FC236}">
                <a16:creationId xmlns:a16="http://schemas.microsoft.com/office/drawing/2014/main" id="{A3A41108-C52E-744C-FDC7-14E8FA1BC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62" y="4508185"/>
            <a:ext cx="968071" cy="968071"/>
          </a:xfrm>
          <a:prstGeom prst="rect">
            <a:avLst/>
          </a:prstGeom>
        </p:spPr>
      </p:pic>
      <p:pic>
        <p:nvPicPr>
          <p:cNvPr id="32" name="Picture 31" descr="No image&#10;&#10;Description automatically generated">
            <a:extLst>
              <a:ext uri="{FF2B5EF4-FFF2-40B4-BE49-F238E27FC236}">
                <a16:creationId xmlns:a16="http://schemas.microsoft.com/office/drawing/2014/main" id="{77229E6A-41D1-C0F1-3DBA-8CE41CEEC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26" y="4508185"/>
            <a:ext cx="968071" cy="968071"/>
          </a:xfrm>
          <a:prstGeom prst="rect">
            <a:avLst/>
          </a:prstGeom>
        </p:spPr>
      </p:pic>
      <p:pic>
        <p:nvPicPr>
          <p:cNvPr id="34" name="Picture 33" descr="No image&#10;&#10;Description automatically generated">
            <a:extLst>
              <a:ext uri="{FF2B5EF4-FFF2-40B4-BE49-F238E27FC236}">
                <a16:creationId xmlns:a16="http://schemas.microsoft.com/office/drawing/2014/main" id="{B93A40AC-8F19-BF77-367F-FE16DE8662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71" y="5725567"/>
            <a:ext cx="992651" cy="980360"/>
          </a:xfrm>
          <a:prstGeom prst="rect">
            <a:avLst/>
          </a:prstGeom>
        </p:spPr>
      </p:pic>
      <p:pic>
        <p:nvPicPr>
          <p:cNvPr id="36" name="Picture 35" descr="No image&#10;&#10;Description automatically generated">
            <a:extLst>
              <a:ext uri="{FF2B5EF4-FFF2-40B4-BE49-F238E27FC236}">
                <a16:creationId xmlns:a16="http://schemas.microsoft.com/office/drawing/2014/main" id="{D1923F59-C88D-0E18-F729-E66B490950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263" y="4507483"/>
            <a:ext cx="968773" cy="968773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97DE33B3-676B-6DE2-CE2F-A1DAABA4A4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6" y="5725566"/>
            <a:ext cx="968773" cy="968773"/>
          </a:xfrm>
          <a:prstGeom prst="rect">
            <a:avLst/>
          </a:prstGeom>
        </p:spPr>
      </p:pic>
      <p:pic>
        <p:nvPicPr>
          <p:cNvPr id="40" name="Picture 39" descr="No image&#10;&#10;Description automatically generated">
            <a:extLst>
              <a:ext uri="{FF2B5EF4-FFF2-40B4-BE49-F238E27FC236}">
                <a16:creationId xmlns:a16="http://schemas.microsoft.com/office/drawing/2014/main" id="{8B34C0E5-5270-BF4A-2666-08101A34F6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26" y="5713977"/>
            <a:ext cx="991949" cy="991949"/>
          </a:xfrm>
          <a:prstGeom prst="rect">
            <a:avLst/>
          </a:prstGeom>
        </p:spPr>
      </p:pic>
      <p:pic>
        <p:nvPicPr>
          <p:cNvPr id="42" name="Picture 41" descr="No image&#10;&#10;Description automatically generated">
            <a:extLst>
              <a:ext uri="{FF2B5EF4-FFF2-40B4-BE49-F238E27FC236}">
                <a16:creationId xmlns:a16="http://schemas.microsoft.com/office/drawing/2014/main" id="{766D82BA-3342-D9A3-6E58-CF04E582E5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9" y="5716943"/>
            <a:ext cx="995257" cy="9952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6DE367-BE08-823E-D874-1FF7782647AE}"/>
              </a:ext>
            </a:extLst>
          </p:cNvPr>
          <p:cNvSpPr txBox="1"/>
          <p:nvPr/>
        </p:nvSpPr>
        <p:spPr>
          <a:xfrm>
            <a:off x="5028371" y="4473735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noticed 3 types of FPs – distant faces, letters and amorphic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amorphic patterns are perhaps easiest to deal with by some more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Distant faces are incorrect therefore we should limit zoom-out  augmentations, are add some distant face to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add letters and sentences to the train set and also reduce these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5452BD-1DE2-E8F3-297E-DD9FD7A7C17A}"/>
              </a:ext>
            </a:extLst>
          </p:cNvPr>
          <p:cNvSpPr txBox="1"/>
          <p:nvPr/>
        </p:nvSpPr>
        <p:spPr>
          <a:xfrm>
            <a:off x="5026394" y="1886429"/>
            <a:ext cx="557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zoom-in and increasing blur in augmentations </a:t>
            </a:r>
          </a:p>
          <a:p>
            <a:r>
              <a:rPr lang="en-US" dirty="0"/>
              <a:t>     we can perhaps reduce some FNs.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did not notice smiles, nor angled faces therefore we should add this data to reduce this kind of FNs</a:t>
            </a:r>
          </a:p>
        </p:txBody>
      </p:sp>
    </p:spTree>
    <p:extLst>
      <p:ext uri="{BB962C8B-B14F-4D97-AF65-F5344CB8AC3E}">
        <p14:creationId xmlns:p14="http://schemas.microsoft.com/office/powerpoint/2010/main" val="220971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76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What would I do next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DB3A8-4340-8090-207D-E83911024B4C}"/>
              </a:ext>
            </a:extLst>
          </p:cNvPr>
          <p:cNvSpPr txBox="1"/>
          <p:nvPr/>
        </p:nvSpPr>
        <p:spPr>
          <a:xfrm>
            <a:off x="732406" y="1367160"/>
            <a:ext cx="103513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Perform mis-classification analyzation on validation-set FNs and FPs for best epoch.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Look for similarities in FNs and FPs in test-set.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Analyze outliers in PCA - in FN and FP. Also examine clusters on FNs.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to train set information which only exists in test-set like letters, sentences, negative examples of far faces. Positive examples of smiles and tilted faces.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Improve augmentations (to test-set FNs).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Explore architectures, models and ideas to improve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3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5C0-B37B-CA4C-D87E-C821BC07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223082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Vision 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0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Appendix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36A1-BBF6-D481-3521-70649CEF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7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Project </a:t>
            </a:r>
            <a:r>
              <a:rPr lang="en-IL" sz="2400" dirty="0"/>
              <a:t>repo on</a:t>
            </a:r>
            <a:r>
              <a:rPr lang="en-US" sz="2400" dirty="0"/>
              <a:t> </a:t>
            </a:r>
            <a:r>
              <a:rPr lang="en-IL" sz="2400" dirty="0"/>
              <a:t>G</a:t>
            </a:r>
            <a:r>
              <a:rPr lang="en-US" sz="2400" dirty="0" err="1"/>
              <a:t>ithub</a:t>
            </a:r>
            <a:r>
              <a:rPr lang="en-US" sz="2400" dirty="0"/>
              <a:t> -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https://github.com/noamberg/face_non-face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2. W&amp;B logs – Losses, accuracies and learning rates –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https://wandb.ai/noamberg/face_non-faces?workspace=user-noamberg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3. Trained weights </a:t>
            </a:r>
            <a:r>
              <a:rPr lang="en-IL" sz="2400" dirty="0"/>
              <a:t>-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https://drive.google.com/file/d/1emREHRBzQBTID8jmjocqqOq7S-St9BSo/view?usp=share_link</a:t>
            </a:r>
            <a:r>
              <a:rPr lang="en-IL" sz="2400" dirty="0"/>
              <a:t> </a:t>
            </a:r>
            <a:endParaRPr lang="en-US" sz="2400" dirty="0"/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36A1-BBF6-D481-3521-70649CEF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L" sz="6000" dirty="0"/>
              <a:t>Thanks!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Football news - Top stories, videos &amp; results - Eurosport">
            <a:extLst>
              <a:ext uri="{FF2B5EF4-FFF2-40B4-BE49-F238E27FC236}">
                <a16:creationId xmlns:a16="http://schemas.microsoft.com/office/drawing/2014/main" id="{B019E912-974B-A9A2-0F67-19E98244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63" y="2510716"/>
            <a:ext cx="3279586" cy="18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0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7"/>
            <a:ext cx="10515600" cy="1180231"/>
          </a:xfrm>
        </p:spPr>
        <p:txBody>
          <a:bodyPr/>
          <a:lstStyle/>
          <a:p>
            <a:pPr algn="ctr"/>
            <a:r>
              <a:rPr lang="en-IL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1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IL" dirty="0"/>
              <a:t>Data </a:t>
            </a:r>
            <a:r>
              <a:rPr lang="en-US" dirty="0"/>
              <a:t>examination</a:t>
            </a:r>
          </a:p>
          <a:p>
            <a:r>
              <a:rPr lang="en-IL" dirty="0"/>
              <a:t>Solution approach </a:t>
            </a:r>
          </a:p>
          <a:p>
            <a:r>
              <a:rPr lang="en-IL" dirty="0"/>
              <a:t>Block Diagram</a:t>
            </a:r>
          </a:p>
          <a:p>
            <a:r>
              <a:rPr lang="en-US" dirty="0"/>
              <a:t>The way to the results</a:t>
            </a:r>
            <a:endParaRPr lang="en-IL" dirty="0"/>
          </a:p>
          <a:p>
            <a:r>
              <a:rPr lang="en-IL" dirty="0"/>
              <a:t>Results: </a:t>
            </a:r>
            <a:r>
              <a:rPr lang="en-US" dirty="0"/>
              <a:t>Curves</a:t>
            </a:r>
          </a:p>
          <a:p>
            <a:r>
              <a:rPr lang="en-IL" dirty="0"/>
              <a:t>Confusion matrix, S</a:t>
            </a:r>
            <a:r>
              <a:rPr lang="en-US" dirty="0"/>
              <a:t>p</a:t>
            </a:r>
            <a:r>
              <a:rPr lang="en-IL" dirty="0" err="1"/>
              <a:t>ecificity</a:t>
            </a:r>
            <a:r>
              <a:rPr lang="en-IL" dirty="0"/>
              <a:t> vs. Sensitivity, Accuracy</a:t>
            </a:r>
          </a:p>
          <a:p>
            <a:r>
              <a:rPr lang="en-IL" dirty="0"/>
              <a:t>Analysis of FNs, FPs.</a:t>
            </a:r>
          </a:p>
          <a:p>
            <a:r>
              <a:rPr lang="en-IL" dirty="0"/>
              <a:t>Visualization of computer features by PCA</a:t>
            </a:r>
          </a:p>
          <a:p>
            <a:r>
              <a:rPr lang="en-IL" dirty="0"/>
              <a:t>Next steps</a:t>
            </a:r>
          </a:p>
          <a:p>
            <a:r>
              <a:rPr lang="en-IL" dirty="0"/>
              <a:t>ViT summary</a:t>
            </a:r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4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E127-1537-8960-0E41-DB9F9206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939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 MIT Faces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E350-B4DA-D34A-A29F-AEF4C21F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57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sz="2000" u="sng" dirty="0"/>
              <a:t>Initial Steps:</a:t>
            </a:r>
          </a:p>
          <a:p>
            <a:r>
              <a:rPr lang="en-US" sz="2000" dirty="0"/>
              <a:t>Conversion </a:t>
            </a:r>
            <a:r>
              <a:rPr lang="en-IL" sz="2000" dirty="0"/>
              <a:t>to .jpg format.</a:t>
            </a:r>
          </a:p>
          <a:p>
            <a:r>
              <a:rPr lang="en-US" sz="2000" dirty="0"/>
              <a:t>Data inspection </a:t>
            </a:r>
            <a:r>
              <a:rPr lang="en-US" sz="2000" dirty="0">
                <a:sym typeface="Wingdings" panose="05000000000000000000" pitchFamily="2" charset="2"/>
              </a:rPr>
              <a:t> both train and test set were resized to 224x224 for visual inspection.</a:t>
            </a:r>
            <a:endParaRPr lang="en-IL" sz="2000" dirty="0"/>
          </a:p>
          <a:p>
            <a:r>
              <a:rPr lang="en-US" sz="2000" dirty="0"/>
              <a:t>CSV </a:t>
            </a:r>
            <a:r>
              <a:rPr lang="en-IL" sz="2000" dirty="0"/>
              <a:t>files were created with paths and labels.</a:t>
            </a:r>
          </a:p>
          <a:p>
            <a:r>
              <a:rPr lang="en-IL" sz="2000" dirty="0"/>
              <a:t>Train set: 2429 faces (35%), 4548 non-faces (65%)</a:t>
            </a:r>
            <a:r>
              <a:rPr lang="en-US" sz="2000" dirty="0"/>
              <a:t>.</a:t>
            </a:r>
          </a:p>
          <a:p>
            <a:r>
              <a:rPr lang="en-IL" sz="2000" dirty="0"/>
              <a:t>Test set: 472 faces (2%), 23573 non-faces (98%) </a:t>
            </a:r>
            <a:r>
              <a:rPr lang="en-IL" sz="2000" dirty="0">
                <a:sym typeface="Wingdings" panose="05000000000000000000" pitchFamily="2" charset="2"/>
              </a:rPr>
              <a:t> </a:t>
            </a:r>
            <a:r>
              <a:rPr lang="en-IL" sz="2000" u="sng" dirty="0">
                <a:sym typeface="Wingdings" panose="05000000000000000000" pitchFamily="2" charset="2"/>
              </a:rPr>
              <a:t>heavy imbalance. </a:t>
            </a:r>
            <a:endParaRPr lang="en-US" sz="2000" u="sng" dirty="0">
              <a:sym typeface="Wingdings" panose="05000000000000000000" pitchFamily="2" charset="2"/>
            </a:endParaRPr>
          </a:p>
          <a:p>
            <a:endParaRPr lang="en-US" sz="2000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positive examples from </a:t>
            </a:r>
            <a:r>
              <a:rPr lang="en-US" sz="2000" b="1" u="sng" dirty="0">
                <a:sym typeface="Wingdings" panose="05000000000000000000" pitchFamily="2" charset="2"/>
              </a:rPr>
              <a:t>train set:</a:t>
            </a:r>
          </a:p>
          <a:p>
            <a:pPr marL="0" indent="0">
              <a:buNone/>
            </a:pPr>
            <a:endParaRPr lang="en-US" sz="2000" u="sng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33A2E5-B1CC-D5CA-D9A4-9825F7C9D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6" y="4620011"/>
            <a:ext cx="909961" cy="909961"/>
          </a:xfrm>
          <a:prstGeom prst="rect">
            <a:avLst/>
          </a:prstGeom>
        </p:spPr>
      </p:pic>
      <p:pic>
        <p:nvPicPr>
          <p:cNvPr id="13" name="Picture 12" descr="No image&#10;&#10;Description automatically generated">
            <a:extLst>
              <a:ext uri="{FF2B5EF4-FFF2-40B4-BE49-F238E27FC236}">
                <a16:creationId xmlns:a16="http://schemas.microsoft.com/office/drawing/2014/main" id="{FD349C5E-9124-ABE4-1D50-8E0846F49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3" y="5642925"/>
            <a:ext cx="931904" cy="931904"/>
          </a:xfrm>
          <a:prstGeom prst="rect">
            <a:avLst/>
          </a:prstGeom>
        </p:spPr>
      </p:pic>
      <p:pic>
        <p:nvPicPr>
          <p:cNvPr id="15" name="Picture 14" descr="No image&#10;&#10;Description automatically generated">
            <a:extLst>
              <a:ext uri="{FF2B5EF4-FFF2-40B4-BE49-F238E27FC236}">
                <a16:creationId xmlns:a16="http://schemas.microsoft.com/office/drawing/2014/main" id="{B171A951-D209-C807-0EF0-060CAB3E2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22" y="5664867"/>
            <a:ext cx="909962" cy="909962"/>
          </a:xfrm>
          <a:prstGeom prst="rect">
            <a:avLst/>
          </a:prstGeom>
        </p:spPr>
      </p:pic>
      <p:pic>
        <p:nvPicPr>
          <p:cNvPr id="17" name="Picture 16" descr="No image&#10;&#10;Description automatically generated">
            <a:extLst>
              <a:ext uri="{FF2B5EF4-FFF2-40B4-BE49-F238E27FC236}">
                <a16:creationId xmlns:a16="http://schemas.microsoft.com/office/drawing/2014/main" id="{2DED1D74-B66B-C99C-DEBC-6CAB8469A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3" y="4620009"/>
            <a:ext cx="909961" cy="909961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722E4EF-BFE9-0BEA-55E9-2769C1022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99" y="4620010"/>
            <a:ext cx="909961" cy="9099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AC6AED-2A0B-F156-8270-03F79814D6C9}"/>
              </a:ext>
            </a:extLst>
          </p:cNvPr>
          <p:cNvSpPr txBox="1"/>
          <p:nvPr/>
        </p:nvSpPr>
        <p:spPr>
          <a:xfrm>
            <a:off x="6394142" y="4219899"/>
            <a:ext cx="4587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negative examples from </a:t>
            </a:r>
            <a:r>
              <a:rPr lang="en-US" sz="2000" b="1" u="sng" dirty="0">
                <a:sym typeface="Wingdings" panose="05000000000000000000" pitchFamily="2" charset="2"/>
              </a:rPr>
              <a:t>train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25" name="Picture 24" descr="No image&#10;&#10;Description automatically generated">
            <a:extLst>
              <a:ext uri="{FF2B5EF4-FFF2-40B4-BE49-F238E27FC236}">
                <a16:creationId xmlns:a16="http://schemas.microsoft.com/office/drawing/2014/main" id="{94A22E3B-963A-A7B8-ADE2-28B6D6CB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6" y="5653895"/>
            <a:ext cx="931905" cy="931905"/>
          </a:xfrm>
          <a:prstGeom prst="rect">
            <a:avLst/>
          </a:prstGeom>
        </p:spPr>
      </p:pic>
      <p:pic>
        <p:nvPicPr>
          <p:cNvPr id="27" name="Picture 26" descr="A picture containing gear&#10;&#10;Description automatically generated">
            <a:extLst>
              <a:ext uri="{FF2B5EF4-FFF2-40B4-BE49-F238E27FC236}">
                <a16:creationId xmlns:a16="http://schemas.microsoft.com/office/drawing/2014/main" id="{4F9A8A07-A178-7D10-9D43-BA516E07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61" y="4620008"/>
            <a:ext cx="909961" cy="909961"/>
          </a:xfrm>
          <a:prstGeom prst="rect">
            <a:avLst/>
          </a:prstGeom>
        </p:spPr>
      </p:pic>
      <p:pic>
        <p:nvPicPr>
          <p:cNvPr id="29" name="Picture 28" descr="No image&#10;&#10;Description automatically generated">
            <a:extLst>
              <a:ext uri="{FF2B5EF4-FFF2-40B4-BE49-F238E27FC236}">
                <a16:creationId xmlns:a16="http://schemas.microsoft.com/office/drawing/2014/main" id="{02B0E3D2-75C8-54B4-723B-B4DEB4B3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61" y="5653895"/>
            <a:ext cx="931905" cy="931905"/>
          </a:xfrm>
          <a:prstGeom prst="rect">
            <a:avLst/>
          </a:prstGeom>
        </p:spPr>
      </p:pic>
      <p:pic>
        <p:nvPicPr>
          <p:cNvPr id="31" name="Picture 30" descr="No image&#10;&#10;Description automatically generated">
            <a:extLst>
              <a:ext uri="{FF2B5EF4-FFF2-40B4-BE49-F238E27FC236}">
                <a16:creationId xmlns:a16="http://schemas.microsoft.com/office/drawing/2014/main" id="{E19940A4-DDC7-5F1B-851B-D01AD87B35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54" y="4620009"/>
            <a:ext cx="909961" cy="909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6DD8F8-F6E5-7F41-4048-E6AB895C1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5" y="4620008"/>
            <a:ext cx="909962" cy="9099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BAD12B-AF19-AE88-003D-2565D72A6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77" y="4621787"/>
            <a:ext cx="909963" cy="909963"/>
          </a:xfrm>
          <a:prstGeom prst="rect">
            <a:avLst/>
          </a:prstGeom>
        </p:spPr>
      </p:pic>
      <p:pic>
        <p:nvPicPr>
          <p:cNvPr id="39" name="Picture 38" descr="No image&#10;&#10;Description automatically generated">
            <a:extLst>
              <a:ext uri="{FF2B5EF4-FFF2-40B4-BE49-F238E27FC236}">
                <a16:creationId xmlns:a16="http://schemas.microsoft.com/office/drawing/2014/main" id="{81BC86F4-627F-7A9A-9C50-0A27BA89B6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39" y="4620007"/>
            <a:ext cx="909963" cy="909963"/>
          </a:xfrm>
          <a:prstGeom prst="rect">
            <a:avLst/>
          </a:prstGeom>
        </p:spPr>
      </p:pic>
      <p:pic>
        <p:nvPicPr>
          <p:cNvPr id="41" name="Picture 40" descr="No image&#10;&#10;Description automatically generated">
            <a:extLst>
              <a:ext uri="{FF2B5EF4-FFF2-40B4-BE49-F238E27FC236}">
                <a16:creationId xmlns:a16="http://schemas.microsoft.com/office/drawing/2014/main" id="{39AA16B2-AEFB-B2D6-5FEB-ED32CB877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54" y="5675840"/>
            <a:ext cx="909961" cy="909961"/>
          </a:xfrm>
          <a:prstGeom prst="rect">
            <a:avLst/>
          </a:prstGeom>
        </p:spPr>
      </p:pic>
      <p:pic>
        <p:nvPicPr>
          <p:cNvPr id="43" name="Picture 42" descr="No image&#10;&#10;Description automatically generated">
            <a:extLst>
              <a:ext uri="{FF2B5EF4-FFF2-40B4-BE49-F238E27FC236}">
                <a16:creationId xmlns:a16="http://schemas.microsoft.com/office/drawing/2014/main" id="{D286ED68-3F4C-3F7F-C28F-493518F330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5" y="5664868"/>
            <a:ext cx="931905" cy="931905"/>
          </a:xfrm>
          <a:prstGeom prst="rect">
            <a:avLst/>
          </a:prstGeom>
        </p:spPr>
      </p:pic>
      <p:pic>
        <p:nvPicPr>
          <p:cNvPr id="45" name="Picture 44" descr="Text&#10;&#10;Description automatically generated with medium confidence">
            <a:extLst>
              <a:ext uri="{FF2B5EF4-FFF2-40B4-BE49-F238E27FC236}">
                <a16:creationId xmlns:a16="http://schemas.microsoft.com/office/drawing/2014/main" id="{EF2F331D-41B2-7AE1-9BDE-D3FD6095A9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83" y="5670583"/>
            <a:ext cx="909963" cy="909963"/>
          </a:xfrm>
          <a:prstGeom prst="rect">
            <a:avLst/>
          </a:prstGeom>
        </p:spPr>
      </p:pic>
      <p:pic>
        <p:nvPicPr>
          <p:cNvPr id="47" name="Picture 46" descr="No image&#10;&#10;Description automatically generated">
            <a:extLst>
              <a:ext uri="{FF2B5EF4-FFF2-40B4-BE49-F238E27FC236}">
                <a16:creationId xmlns:a16="http://schemas.microsoft.com/office/drawing/2014/main" id="{70D3483F-762B-D161-F4DD-C85C7B744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73" y="5653896"/>
            <a:ext cx="909962" cy="9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9357-5869-3290-4FA7-01467F58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27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 MIT Faces Dataset</a:t>
            </a:r>
            <a:r>
              <a:rPr lang="en-US" dirty="0"/>
              <a:t>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2ED3B-3340-492B-5AB8-0DEA6C3DBEEC}"/>
              </a:ext>
            </a:extLst>
          </p:cNvPr>
          <p:cNvSpPr txBox="1"/>
          <p:nvPr/>
        </p:nvSpPr>
        <p:spPr>
          <a:xfrm>
            <a:off x="1271156" y="2143449"/>
            <a:ext cx="421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positive examples from </a:t>
            </a:r>
            <a:r>
              <a:rPr lang="en-US" sz="2000" b="1" u="sng" dirty="0">
                <a:sym typeface="Wingdings" panose="05000000000000000000" pitchFamily="2" charset="2"/>
              </a:rPr>
              <a:t>test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7" name="Picture 6" descr="No image&#10;&#10;Description automatically generated">
            <a:extLst>
              <a:ext uri="{FF2B5EF4-FFF2-40B4-BE49-F238E27FC236}">
                <a16:creationId xmlns:a16="http://schemas.microsoft.com/office/drawing/2014/main" id="{7F5DD331-C258-2ACF-0D10-C9609F23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57" y="2672178"/>
            <a:ext cx="959697" cy="959697"/>
          </a:xfrm>
          <a:prstGeom prst="rect">
            <a:avLst/>
          </a:prstGeom>
        </p:spPr>
      </p:pic>
      <p:pic>
        <p:nvPicPr>
          <p:cNvPr id="9" name="Picture 8" descr="No image&#10;&#10;Description automatically generated">
            <a:extLst>
              <a:ext uri="{FF2B5EF4-FFF2-40B4-BE49-F238E27FC236}">
                <a16:creationId xmlns:a16="http://schemas.microsoft.com/office/drawing/2014/main" id="{0B415E43-D32B-5A79-DDEB-6FE5D260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2" y="2668523"/>
            <a:ext cx="959697" cy="959697"/>
          </a:xfrm>
          <a:prstGeom prst="rect">
            <a:avLst/>
          </a:prstGeom>
        </p:spPr>
      </p:pic>
      <p:pic>
        <p:nvPicPr>
          <p:cNvPr id="11" name="Picture 10" descr="No image&#10;&#10;Description automatically generated">
            <a:extLst>
              <a:ext uri="{FF2B5EF4-FFF2-40B4-BE49-F238E27FC236}">
                <a16:creationId xmlns:a16="http://schemas.microsoft.com/office/drawing/2014/main" id="{7AE74C75-C24D-3DFC-1FB6-8ABB0B23E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27" y="2668523"/>
            <a:ext cx="959696" cy="959696"/>
          </a:xfrm>
          <a:prstGeom prst="rect">
            <a:avLst/>
          </a:prstGeom>
        </p:spPr>
      </p:pic>
      <p:pic>
        <p:nvPicPr>
          <p:cNvPr id="13" name="Picture 12" descr="No image&#10;&#10;Description automatically generated">
            <a:extLst>
              <a:ext uri="{FF2B5EF4-FFF2-40B4-BE49-F238E27FC236}">
                <a16:creationId xmlns:a16="http://schemas.microsoft.com/office/drawing/2014/main" id="{737E9B60-47F2-69B9-5130-568BFF77D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32" y="2668523"/>
            <a:ext cx="959698" cy="959698"/>
          </a:xfrm>
          <a:prstGeom prst="rect">
            <a:avLst/>
          </a:prstGeom>
        </p:spPr>
      </p:pic>
      <p:pic>
        <p:nvPicPr>
          <p:cNvPr id="15" name="Picture 14" descr="No image&#10;&#10;Description automatically generated">
            <a:extLst>
              <a:ext uri="{FF2B5EF4-FFF2-40B4-BE49-F238E27FC236}">
                <a16:creationId xmlns:a16="http://schemas.microsoft.com/office/drawing/2014/main" id="{892AC339-79CF-AA5B-D48D-1F66846A4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57" y="3760494"/>
            <a:ext cx="979012" cy="979012"/>
          </a:xfrm>
          <a:prstGeom prst="rect">
            <a:avLst/>
          </a:prstGeom>
        </p:spPr>
      </p:pic>
      <p:pic>
        <p:nvPicPr>
          <p:cNvPr id="17" name="Picture 16" descr="No image&#10;&#10;Description automatically generated">
            <a:extLst>
              <a:ext uri="{FF2B5EF4-FFF2-40B4-BE49-F238E27FC236}">
                <a16:creationId xmlns:a16="http://schemas.microsoft.com/office/drawing/2014/main" id="{60A1D6AC-5719-E946-BD2A-C78894FF6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3760493"/>
            <a:ext cx="979012" cy="979012"/>
          </a:xfrm>
          <a:prstGeom prst="rect">
            <a:avLst/>
          </a:prstGeom>
        </p:spPr>
      </p:pic>
      <p:pic>
        <p:nvPicPr>
          <p:cNvPr id="19" name="Picture 18" descr="No image&#10;&#10;Description automatically generated">
            <a:extLst>
              <a:ext uri="{FF2B5EF4-FFF2-40B4-BE49-F238E27FC236}">
                <a16:creationId xmlns:a16="http://schemas.microsoft.com/office/drawing/2014/main" id="{22CF69FE-9E8A-DF1A-4B5A-8BE33DCBA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94" y="3779807"/>
            <a:ext cx="959698" cy="959698"/>
          </a:xfrm>
          <a:prstGeom prst="rect">
            <a:avLst/>
          </a:prstGeom>
        </p:spPr>
      </p:pic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29EAF9F6-7CE3-D5AB-8654-BF014D030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32" y="3779807"/>
            <a:ext cx="959698" cy="959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8DCE2-B06A-7EFF-2416-FFD93BE6285D}"/>
              </a:ext>
            </a:extLst>
          </p:cNvPr>
          <p:cNvSpPr txBox="1"/>
          <p:nvPr/>
        </p:nvSpPr>
        <p:spPr>
          <a:xfrm>
            <a:off x="6326819" y="2143449"/>
            <a:ext cx="421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negative examples from </a:t>
            </a:r>
            <a:r>
              <a:rPr lang="en-US" sz="2000" b="1" u="sng" dirty="0">
                <a:sym typeface="Wingdings" panose="05000000000000000000" pitchFamily="2" charset="2"/>
              </a:rPr>
              <a:t>test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24" name="Picture 23" descr="No image&#10;&#10;Description automatically generated">
            <a:extLst>
              <a:ext uri="{FF2B5EF4-FFF2-40B4-BE49-F238E27FC236}">
                <a16:creationId xmlns:a16="http://schemas.microsoft.com/office/drawing/2014/main" id="{816173FC-F04E-C9D3-668C-58A73327AF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3" y="2658864"/>
            <a:ext cx="979012" cy="979012"/>
          </a:xfrm>
          <a:prstGeom prst="rect">
            <a:avLst/>
          </a:prstGeom>
        </p:spPr>
      </p:pic>
      <p:pic>
        <p:nvPicPr>
          <p:cNvPr id="26" name="Picture 25" descr="No image&#10;&#10;Description automatically generated">
            <a:extLst>
              <a:ext uri="{FF2B5EF4-FFF2-40B4-BE49-F238E27FC236}">
                <a16:creationId xmlns:a16="http://schemas.microsoft.com/office/drawing/2014/main" id="{7388DC6E-6A1D-4479-616F-D47E3CE50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41" y="2668521"/>
            <a:ext cx="959698" cy="959698"/>
          </a:xfrm>
          <a:prstGeom prst="rect">
            <a:avLst/>
          </a:prstGeom>
        </p:spPr>
      </p:pic>
      <p:pic>
        <p:nvPicPr>
          <p:cNvPr id="28" name="Picture 27" descr="No image&#10;&#10;Description automatically generated">
            <a:extLst>
              <a:ext uri="{FF2B5EF4-FFF2-40B4-BE49-F238E27FC236}">
                <a16:creationId xmlns:a16="http://schemas.microsoft.com/office/drawing/2014/main" id="{E1BE4C69-7FA0-D2D5-553F-67F4BC0A0C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761" y="2668521"/>
            <a:ext cx="959699" cy="95969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11658E96-C7BA-6892-37EA-6398B8BE64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95" y="3778990"/>
            <a:ext cx="988655" cy="988655"/>
          </a:xfrm>
          <a:prstGeom prst="rect">
            <a:avLst/>
          </a:prstGeom>
        </p:spPr>
      </p:pic>
      <p:pic>
        <p:nvPicPr>
          <p:cNvPr id="32" name="Picture 31" descr="No image&#10;&#10;Description automatically generated">
            <a:extLst>
              <a:ext uri="{FF2B5EF4-FFF2-40B4-BE49-F238E27FC236}">
                <a16:creationId xmlns:a16="http://schemas.microsoft.com/office/drawing/2014/main" id="{303598DC-99DC-E6CE-1CF4-5C06030305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86" y="2658864"/>
            <a:ext cx="969353" cy="969353"/>
          </a:xfrm>
          <a:prstGeom prst="rect">
            <a:avLst/>
          </a:prstGeom>
        </p:spPr>
      </p:pic>
      <p:pic>
        <p:nvPicPr>
          <p:cNvPr id="34" name="Picture 33" descr="No image&#10;&#10;Description automatically generated">
            <a:extLst>
              <a:ext uri="{FF2B5EF4-FFF2-40B4-BE49-F238E27FC236}">
                <a16:creationId xmlns:a16="http://schemas.microsoft.com/office/drawing/2014/main" id="{7D5DFE93-572A-8335-25B9-C5AA8C2FAE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47" y="3793469"/>
            <a:ext cx="959698" cy="959698"/>
          </a:xfrm>
          <a:prstGeom prst="rect">
            <a:avLst/>
          </a:prstGeom>
        </p:spPr>
      </p:pic>
      <p:pic>
        <p:nvPicPr>
          <p:cNvPr id="36" name="Picture 35" descr="No image&#10;&#10;Description automatically generated">
            <a:extLst>
              <a:ext uri="{FF2B5EF4-FFF2-40B4-BE49-F238E27FC236}">
                <a16:creationId xmlns:a16="http://schemas.microsoft.com/office/drawing/2014/main" id="{29D89627-0F9F-D2E7-8C64-9566C74BFA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46" y="3784296"/>
            <a:ext cx="983349" cy="983349"/>
          </a:xfrm>
          <a:prstGeom prst="rect">
            <a:avLst/>
          </a:prstGeom>
        </p:spPr>
      </p:pic>
      <p:pic>
        <p:nvPicPr>
          <p:cNvPr id="38" name="Picture 37" descr="No image&#10;&#10;Description automatically generated">
            <a:extLst>
              <a:ext uri="{FF2B5EF4-FFF2-40B4-BE49-F238E27FC236}">
                <a16:creationId xmlns:a16="http://schemas.microsoft.com/office/drawing/2014/main" id="{FC2B766A-FF01-98B4-7F44-9980C7D930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86" y="3770151"/>
            <a:ext cx="997494" cy="9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7"/>
            <a:ext cx="10515600" cy="1180231"/>
          </a:xfrm>
        </p:spPr>
        <p:txBody>
          <a:bodyPr/>
          <a:lstStyle/>
          <a:p>
            <a:pPr algn="ctr"/>
            <a:r>
              <a:rPr lang="en-US" dirty="0"/>
              <a:t>Solution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F7516-7D17-3308-9A62-35E778E8D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929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IL" dirty="0"/>
                  <a:t>Unbalanced train</a:t>
                </a:r>
                <a:r>
                  <a:rPr lang="en-US" dirty="0"/>
                  <a:t> </a:t>
                </a:r>
                <a:r>
                  <a:rPr lang="en-IL" dirty="0"/>
                  <a:t>set – </a:t>
                </a:r>
                <a:r>
                  <a:rPr lang="en-US" u="sng" dirty="0"/>
                  <a:t>Solution</a:t>
                </a:r>
                <a:r>
                  <a:rPr lang="en-US" dirty="0"/>
                  <a:t>: </a:t>
                </a:r>
                <a:r>
                  <a:rPr lang="en-IL" dirty="0"/>
                  <a:t>Balanced batch Sampler for train set</a:t>
                </a:r>
                <a:r>
                  <a:rPr lang="en-US" dirty="0"/>
                  <a:t>.</a:t>
                </a:r>
                <a:endParaRPr lang="en-IL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Data split: </a:t>
                </a:r>
                <a:r>
                  <a:rPr lang="en-IL" dirty="0"/>
                  <a:t>80%-20% </a:t>
                </a:r>
                <a:r>
                  <a:rPr lang="en-US" dirty="0"/>
                  <a:t>  t</a:t>
                </a:r>
                <a:r>
                  <a:rPr lang="en-IL" dirty="0"/>
                  <a:t>rain </a:t>
                </a:r>
                <a:r>
                  <a:rPr lang="en-US" dirty="0"/>
                  <a:t>- v</a:t>
                </a:r>
                <a:r>
                  <a:rPr lang="en-IL" dirty="0" err="1"/>
                  <a:t>alidation</a:t>
                </a:r>
                <a:r>
                  <a:rPr lang="en-IL" dirty="0"/>
                  <a:t> split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Suggested models:</a:t>
                </a:r>
                <a:r>
                  <a:rPr lang="en-US" dirty="0"/>
                  <a:t> ResNet18, ResNet50, Vision-Transformer (custom fit…)</a:t>
                </a:r>
                <a:endParaRPr lang="en-IL" u="sng" dirty="0"/>
              </a:p>
              <a:p>
                <a:pPr>
                  <a:lnSpc>
                    <a:spcPct val="120000"/>
                  </a:lnSpc>
                </a:pPr>
                <a:r>
                  <a:rPr lang="en-IL" u="sng" dirty="0"/>
                  <a:t>Regularization techniques</a:t>
                </a:r>
                <a:r>
                  <a:rPr lang="en-IL" dirty="0"/>
                  <a:t>: </a:t>
                </a:r>
                <a:r>
                  <a:rPr lang="en-IL" dirty="0" err="1"/>
                  <a:t>Augmentaions</a:t>
                </a:r>
                <a:r>
                  <a:rPr lang="en-IL" dirty="0"/>
                  <a:t>, </a:t>
                </a:r>
                <a:r>
                  <a:rPr lang="en-US" dirty="0"/>
                  <a:t>L2 weight decay, some dropouts.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Loss function</a:t>
                </a:r>
                <a:r>
                  <a:rPr lang="en-US" dirty="0"/>
                  <a:t>: </a:t>
                </a:r>
                <a:r>
                  <a:rPr lang="en-IL" dirty="0"/>
                  <a:t>Binary Cross-</a:t>
                </a:r>
                <a:r>
                  <a:rPr lang="en-IL" dirty="0" err="1"/>
                  <a:t>Entrop</a:t>
                </a:r>
                <a:r>
                  <a:rPr lang="en-US" dirty="0"/>
                  <a:t>y</a:t>
                </a:r>
                <a:r>
                  <a:rPr lang="en-IL" dirty="0"/>
                  <a:t> loss function</a:t>
                </a:r>
                <a:r>
                  <a:rPr lang="en-US" dirty="0"/>
                  <a:t> (it is a binary classification problem).</a:t>
                </a:r>
                <a:endParaRPr lang="en-IL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Final probability layer:</a:t>
                </a:r>
                <a:r>
                  <a:rPr lang="en-US" dirty="0"/>
                  <a:t> Sigmoid</a:t>
                </a:r>
                <a:endParaRPr lang="en-US" u="sng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Computed features vector size:</a:t>
                </a:r>
                <a:r>
                  <a:rPr lang="en-US" dirty="0"/>
                  <a:t>  ResNet18, ViT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sup>
                    </m:sSup>
                  </m:oMath>
                </a14:m>
                <a:r>
                  <a:rPr lang="en-US" dirty="0"/>
                  <a:t>, ResNet50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2048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Results logging:</a:t>
                </a:r>
                <a:r>
                  <a:rPr lang="en-US" dirty="0"/>
                  <a:t> Weights &amp; Biases (to cloud), CSV results file, plots…</a:t>
                </a:r>
                <a:endParaRPr lang="en-IL" u="sng" dirty="0"/>
              </a:p>
              <a:p>
                <a:pPr marL="0" indent="0">
                  <a:buNone/>
                </a:pPr>
                <a:endParaRPr lang="en-IL" dirty="0"/>
              </a:p>
              <a:p>
                <a:endParaRPr lang="en-IL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F7516-7D17-3308-9A62-35E778E8D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929"/>
                <a:ext cx="10515600" cy="4351338"/>
              </a:xfrm>
              <a:blipFill>
                <a:blip r:embed="rId2"/>
                <a:stretch>
                  <a:fillRect l="-812" t="-1120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70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66" y="62472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Block Diagram – ResNet18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63E324-76AE-0F4C-0A44-DF42DA1F8207}"/>
              </a:ext>
            </a:extLst>
          </p:cNvPr>
          <p:cNvSpPr/>
          <p:nvPr/>
        </p:nvSpPr>
        <p:spPr>
          <a:xfrm>
            <a:off x="795784" y="1419406"/>
            <a:ext cx="523783" cy="523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A33D-D4E4-25C7-0A44-0B64A8795707}"/>
              </a:ext>
            </a:extLst>
          </p:cNvPr>
          <p:cNvSpPr txBox="1"/>
          <p:nvPr/>
        </p:nvSpPr>
        <p:spPr>
          <a:xfrm>
            <a:off x="658366" y="1953688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20x20x3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5A2FC-1B1C-5C9E-2FCD-369EE27C8553}"/>
              </a:ext>
            </a:extLst>
          </p:cNvPr>
          <p:cNvSpPr txBox="1"/>
          <p:nvPr/>
        </p:nvSpPr>
        <p:spPr>
          <a:xfrm>
            <a:off x="1710930" y="1450464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Conv.1, 7x7</a:t>
            </a:r>
          </a:p>
          <a:p>
            <a:pPr algn="ctr"/>
            <a:r>
              <a:rPr lang="en-US" sz="1200" dirty="0"/>
              <a:t>S=2,p=3</a:t>
            </a:r>
          </a:p>
          <a:p>
            <a:pPr algn="ctr"/>
            <a:r>
              <a:rPr lang="en-US" sz="1200" dirty="0"/>
              <a:t>64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78B1D0A-8505-AFCB-BFD6-BB89A8591263}"/>
              </a:ext>
            </a:extLst>
          </p:cNvPr>
          <p:cNvSpPr/>
          <p:nvPr/>
        </p:nvSpPr>
        <p:spPr>
          <a:xfrm>
            <a:off x="3303730" y="1431825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960A77-F7C0-D38B-3890-F54F99475DC4}"/>
              </a:ext>
            </a:extLst>
          </p:cNvPr>
          <p:cNvCxnSpPr/>
          <p:nvPr/>
        </p:nvCxnSpPr>
        <p:spPr>
          <a:xfrm>
            <a:off x="1417221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1671B8-18B2-A415-A687-8A44BBB9853E}"/>
              </a:ext>
            </a:extLst>
          </p:cNvPr>
          <p:cNvCxnSpPr/>
          <p:nvPr/>
        </p:nvCxnSpPr>
        <p:spPr>
          <a:xfrm>
            <a:off x="2757748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8938F0-EFD1-2D71-4FC5-D86905153DF7}"/>
              </a:ext>
            </a:extLst>
          </p:cNvPr>
          <p:cNvSpPr txBox="1"/>
          <p:nvPr/>
        </p:nvSpPr>
        <p:spPr>
          <a:xfrm>
            <a:off x="3070874" y="195368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10x10x64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91CAA0-44B8-02BC-45C1-8EFAACADD2C2}"/>
              </a:ext>
            </a:extLst>
          </p:cNvPr>
          <p:cNvCxnSpPr/>
          <p:nvPr/>
        </p:nvCxnSpPr>
        <p:spPr>
          <a:xfrm>
            <a:off x="3960861" y="166168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8BE3ED-92A1-7A33-A10B-DCE944401D6C}"/>
              </a:ext>
            </a:extLst>
          </p:cNvPr>
          <p:cNvSpPr txBox="1"/>
          <p:nvPr/>
        </p:nvSpPr>
        <p:spPr>
          <a:xfrm>
            <a:off x="4439048" y="147701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FDD1F0-E5BD-F5C5-717D-36C3642F509D}"/>
              </a:ext>
            </a:extLst>
          </p:cNvPr>
          <p:cNvCxnSpPr/>
          <p:nvPr/>
        </p:nvCxnSpPr>
        <p:spPr>
          <a:xfrm>
            <a:off x="4921129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CFD0B0-9A7E-A3F3-F4BA-1495B1819BC3}"/>
              </a:ext>
            </a:extLst>
          </p:cNvPr>
          <p:cNvSpPr txBox="1"/>
          <p:nvPr/>
        </p:nvSpPr>
        <p:spPr>
          <a:xfrm>
            <a:off x="5382768" y="1496631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08B0207-F44D-A71B-026E-4C085E1E2331}"/>
              </a:ext>
            </a:extLst>
          </p:cNvPr>
          <p:cNvSpPr/>
          <p:nvPr/>
        </p:nvSpPr>
        <p:spPr>
          <a:xfrm>
            <a:off x="7987282" y="1418813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12627-5DE2-7C72-7B7D-41F2C79C3F5F}"/>
              </a:ext>
            </a:extLst>
          </p:cNvPr>
          <p:cNvCxnSpPr/>
          <p:nvPr/>
        </p:nvCxnSpPr>
        <p:spPr>
          <a:xfrm>
            <a:off x="5978572" y="169275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98ACE0-7589-7E69-3E1D-054DEBC7432D}"/>
              </a:ext>
            </a:extLst>
          </p:cNvPr>
          <p:cNvSpPr txBox="1"/>
          <p:nvPr/>
        </p:nvSpPr>
        <p:spPr>
          <a:xfrm>
            <a:off x="6441385" y="1467324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maxpool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3B0BA4-BD54-BF2B-88ED-748404CC968A}"/>
              </a:ext>
            </a:extLst>
          </p:cNvPr>
          <p:cNvCxnSpPr/>
          <p:nvPr/>
        </p:nvCxnSpPr>
        <p:spPr>
          <a:xfrm>
            <a:off x="7453884" y="169017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DEADE4-DA79-41C6-6197-E43B4AA4A84A}"/>
              </a:ext>
            </a:extLst>
          </p:cNvPr>
          <p:cNvSpPr txBox="1"/>
          <p:nvPr/>
        </p:nvSpPr>
        <p:spPr>
          <a:xfrm>
            <a:off x="7915523" y="1956860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0797B7-225C-30FB-63CF-E6341C159BC2}"/>
              </a:ext>
            </a:extLst>
          </p:cNvPr>
          <p:cNvCxnSpPr/>
          <p:nvPr/>
        </p:nvCxnSpPr>
        <p:spPr>
          <a:xfrm>
            <a:off x="8707115" y="166168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F4FB07-0E3C-9A26-4DD6-C07ABF23A1C5}"/>
              </a:ext>
            </a:extLst>
          </p:cNvPr>
          <p:cNvSpPr txBox="1"/>
          <p:nvPr/>
        </p:nvSpPr>
        <p:spPr>
          <a:xfrm>
            <a:off x="9242320" y="1484941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Layer1 x2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9120F3-1C7E-A72D-4467-D56BB511474B}"/>
              </a:ext>
            </a:extLst>
          </p:cNvPr>
          <p:cNvSpPr txBox="1"/>
          <p:nvPr/>
        </p:nvSpPr>
        <p:spPr>
          <a:xfrm>
            <a:off x="1376195" y="5085557"/>
            <a:ext cx="86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Layer#: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C356293A-C185-E1C2-899C-12E2C72486E1}"/>
              </a:ext>
            </a:extLst>
          </p:cNvPr>
          <p:cNvSpPr/>
          <p:nvPr/>
        </p:nvSpPr>
        <p:spPr>
          <a:xfrm>
            <a:off x="1458546" y="5495715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93697-4504-CAAB-93CA-4039D69B4D29}"/>
              </a:ext>
            </a:extLst>
          </p:cNvPr>
          <p:cNvSpPr txBox="1"/>
          <p:nvPr/>
        </p:nvSpPr>
        <p:spPr>
          <a:xfrm>
            <a:off x="2340941" y="5394288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Conv.1, </a:t>
            </a:r>
            <a:r>
              <a:rPr lang="en-IL" sz="1200" dirty="0"/>
              <a:t>3x3</a:t>
            </a:r>
            <a:endParaRPr lang="en-US" sz="1200" dirty="0"/>
          </a:p>
          <a:p>
            <a:pPr algn="ctr"/>
            <a:r>
              <a:rPr lang="en-US" sz="1200" dirty="0"/>
              <a:t>S=</a:t>
            </a:r>
            <a:r>
              <a:rPr lang="en-IL" sz="1200" dirty="0"/>
              <a:t>1</a:t>
            </a:r>
            <a:r>
              <a:rPr lang="en-US" sz="1200" dirty="0"/>
              <a:t>,p=3</a:t>
            </a:r>
          </a:p>
          <a:p>
            <a:pPr algn="ctr"/>
            <a:r>
              <a:rPr lang="en-US" sz="1200" dirty="0"/>
              <a:t>64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5AE9C5-DCDD-64D9-1050-259E602BA36A}"/>
              </a:ext>
            </a:extLst>
          </p:cNvPr>
          <p:cNvCxnSpPr/>
          <p:nvPr/>
        </p:nvCxnSpPr>
        <p:spPr>
          <a:xfrm>
            <a:off x="2094593" y="5689973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8FA362-5337-53B6-2575-2AF86DC90AFB}"/>
              </a:ext>
            </a:extLst>
          </p:cNvPr>
          <p:cNvCxnSpPr/>
          <p:nvPr/>
        </p:nvCxnSpPr>
        <p:spPr>
          <a:xfrm>
            <a:off x="3327108" y="5717453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487D31-39C2-6FA7-7428-6FC329CB9C95}"/>
              </a:ext>
            </a:extLst>
          </p:cNvPr>
          <p:cNvSpPr txBox="1"/>
          <p:nvPr/>
        </p:nvSpPr>
        <p:spPr>
          <a:xfrm>
            <a:off x="1376195" y="598565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6AB2639-5037-64B0-AD64-F5E3E33D6F2D}"/>
              </a:ext>
            </a:extLst>
          </p:cNvPr>
          <p:cNvSpPr/>
          <p:nvPr/>
        </p:nvSpPr>
        <p:spPr>
          <a:xfrm>
            <a:off x="3853430" y="5418826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6227C-1426-FFCE-2A4E-84FD9706C417}"/>
              </a:ext>
            </a:extLst>
          </p:cNvPr>
          <p:cNvSpPr txBox="1"/>
          <p:nvPr/>
        </p:nvSpPr>
        <p:spPr>
          <a:xfrm>
            <a:off x="3771079" y="590877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62B4F0-25BB-A681-3238-63181FCF883E}"/>
              </a:ext>
            </a:extLst>
          </p:cNvPr>
          <p:cNvSpPr txBox="1"/>
          <p:nvPr/>
        </p:nvSpPr>
        <p:spPr>
          <a:xfrm>
            <a:off x="4735735" y="550258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E8F911-8684-7A55-6CBC-CE37B15DE28B}"/>
              </a:ext>
            </a:extLst>
          </p:cNvPr>
          <p:cNvCxnSpPr/>
          <p:nvPr/>
        </p:nvCxnSpPr>
        <p:spPr>
          <a:xfrm>
            <a:off x="5262783" y="569870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EA9380B-03D1-1E6E-CED5-5031BFF5CAFD}"/>
              </a:ext>
            </a:extLst>
          </p:cNvPr>
          <p:cNvSpPr txBox="1"/>
          <p:nvPr/>
        </p:nvSpPr>
        <p:spPr>
          <a:xfrm>
            <a:off x="5695376" y="5514040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B3A465-471C-EBEF-48A5-9AC94B59D941}"/>
              </a:ext>
            </a:extLst>
          </p:cNvPr>
          <p:cNvCxnSpPr/>
          <p:nvPr/>
        </p:nvCxnSpPr>
        <p:spPr>
          <a:xfrm>
            <a:off x="6271067" y="569870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4DCE4C-9AC3-DED4-E705-54DE7C4C4408}"/>
              </a:ext>
            </a:extLst>
          </p:cNvPr>
          <p:cNvCxnSpPr/>
          <p:nvPr/>
        </p:nvCxnSpPr>
        <p:spPr>
          <a:xfrm>
            <a:off x="4478324" y="5687247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E49477-09CC-3ECF-7D9B-BBF3EC84CD2F}"/>
              </a:ext>
            </a:extLst>
          </p:cNvPr>
          <p:cNvCxnSpPr/>
          <p:nvPr/>
        </p:nvCxnSpPr>
        <p:spPr>
          <a:xfrm>
            <a:off x="10314345" y="167974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57005B62-F392-CCB9-FD42-46C809DC35B1}"/>
              </a:ext>
            </a:extLst>
          </p:cNvPr>
          <p:cNvSpPr/>
          <p:nvPr/>
        </p:nvSpPr>
        <p:spPr>
          <a:xfrm>
            <a:off x="10939531" y="1403730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74F9B0-7E24-3853-6630-E8966C81ECD1}"/>
              </a:ext>
            </a:extLst>
          </p:cNvPr>
          <p:cNvSpPr txBox="1"/>
          <p:nvPr/>
        </p:nvSpPr>
        <p:spPr>
          <a:xfrm>
            <a:off x="10867771" y="195368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4F3F35-81BC-BABD-D689-BFAAA9324AFD}"/>
              </a:ext>
            </a:extLst>
          </p:cNvPr>
          <p:cNvCxnSpPr/>
          <p:nvPr/>
        </p:nvCxnSpPr>
        <p:spPr>
          <a:xfrm>
            <a:off x="525332" y="278251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0FD819-33C1-4D2F-2ECB-954162BA9321}"/>
              </a:ext>
            </a:extLst>
          </p:cNvPr>
          <p:cNvSpPr txBox="1"/>
          <p:nvPr/>
        </p:nvSpPr>
        <p:spPr>
          <a:xfrm>
            <a:off x="1060537" y="2605774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Layer2 x2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09332E-B7DF-969F-289F-D1E1DCFC42B6}"/>
              </a:ext>
            </a:extLst>
          </p:cNvPr>
          <p:cNvCxnSpPr/>
          <p:nvPr/>
        </p:nvCxnSpPr>
        <p:spPr>
          <a:xfrm>
            <a:off x="2132562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16E0DB00-F11A-F486-68CF-5581C8268F91}"/>
              </a:ext>
            </a:extLst>
          </p:cNvPr>
          <p:cNvSpPr/>
          <p:nvPr/>
        </p:nvSpPr>
        <p:spPr>
          <a:xfrm>
            <a:off x="2757748" y="2524563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D013AF-2CDA-6961-6C1D-E00F086B5C54}"/>
              </a:ext>
            </a:extLst>
          </p:cNvPr>
          <p:cNvSpPr txBox="1"/>
          <p:nvPr/>
        </p:nvSpPr>
        <p:spPr>
          <a:xfrm>
            <a:off x="2685988" y="3074521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3x3x128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79F130-E3D7-218E-94EB-9AE85A4592B1}"/>
              </a:ext>
            </a:extLst>
          </p:cNvPr>
          <p:cNvCxnSpPr/>
          <p:nvPr/>
        </p:nvCxnSpPr>
        <p:spPr>
          <a:xfrm>
            <a:off x="3418607" y="2784682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B49899-7EFB-C31C-BCE8-D54A50B7149A}"/>
              </a:ext>
            </a:extLst>
          </p:cNvPr>
          <p:cNvSpPr txBox="1"/>
          <p:nvPr/>
        </p:nvSpPr>
        <p:spPr>
          <a:xfrm>
            <a:off x="3953812" y="2607939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Layer3 x2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0DF76F-04FD-07E2-2E85-BD5894A2AC56}"/>
              </a:ext>
            </a:extLst>
          </p:cNvPr>
          <p:cNvCxnSpPr/>
          <p:nvPr/>
        </p:nvCxnSpPr>
        <p:spPr>
          <a:xfrm>
            <a:off x="5025837" y="2802742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>
            <a:extLst>
              <a:ext uri="{FF2B5EF4-FFF2-40B4-BE49-F238E27FC236}">
                <a16:creationId xmlns:a16="http://schemas.microsoft.com/office/drawing/2014/main" id="{314A0C24-C6D7-6D55-E4E4-E51ADA7BE111}"/>
              </a:ext>
            </a:extLst>
          </p:cNvPr>
          <p:cNvSpPr/>
          <p:nvPr/>
        </p:nvSpPr>
        <p:spPr>
          <a:xfrm>
            <a:off x="5651023" y="2526728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87120A-43E8-1709-0B62-33417A6096E1}"/>
              </a:ext>
            </a:extLst>
          </p:cNvPr>
          <p:cNvSpPr txBox="1"/>
          <p:nvPr/>
        </p:nvSpPr>
        <p:spPr>
          <a:xfrm>
            <a:off x="5579263" y="3076686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2x2x256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05AF-0E24-CEF4-D2BA-CB4E62BEC5A3}"/>
              </a:ext>
            </a:extLst>
          </p:cNvPr>
          <p:cNvCxnSpPr/>
          <p:nvPr/>
        </p:nvCxnSpPr>
        <p:spPr>
          <a:xfrm>
            <a:off x="6288085" y="278517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DDA8635-7689-6F9C-2E3A-9E3EBA79341A}"/>
              </a:ext>
            </a:extLst>
          </p:cNvPr>
          <p:cNvSpPr txBox="1"/>
          <p:nvPr/>
        </p:nvSpPr>
        <p:spPr>
          <a:xfrm>
            <a:off x="6823290" y="2608427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Layer4 x2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61B645-0D9E-5948-9EBE-760234DFFFC6}"/>
              </a:ext>
            </a:extLst>
          </p:cNvPr>
          <p:cNvCxnSpPr/>
          <p:nvPr/>
        </p:nvCxnSpPr>
        <p:spPr>
          <a:xfrm>
            <a:off x="7895315" y="280323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F19BBFA-B872-1751-AAFD-5AE8CE86A061}"/>
              </a:ext>
            </a:extLst>
          </p:cNvPr>
          <p:cNvSpPr txBox="1"/>
          <p:nvPr/>
        </p:nvSpPr>
        <p:spPr>
          <a:xfrm>
            <a:off x="8157266" y="3618738"/>
            <a:ext cx="1315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400" dirty="0"/>
              <a:t>Features vector</a:t>
            </a:r>
          </a:p>
          <a:p>
            <a:pPr algn="ctr"/>
            <a:r>
              <a:rPr lang="en-US" sz="1400" dirty="0"/>
              <a:t>1x1x512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56E561-7949-1EA4-0C9E-15D5EAABBA06}"/>
              </a:ext>
            </a:extLst>
          </p:cNvPr>
          <p:cNvCxnSpPr/>
          <p:nvPr/>
        </p:nvCxnSpPr>
        <p:spPr>
          <a:xfrm>
            <a:off x="9242320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7051C2-8219-14AC-0652-E61CDD7A324A}"/>
                  </a:ext>
                </a:extLst>
              </p:cNvPr>
              <p:cNvSpPr txBox="1"/>
              <p:nvPr/>
            </p:nvSpPr>
            <p:spPr>
              <a:xfrm>
                <a:off x="9703959" y="2619922"/>
                <a:ext cx="108869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7051C2-8219-14AC-0652-E61CDD7A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59" y="2619922"/>
                <a:ext cx="1088696" cy="372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D23F39-17A4-27C0-C625-CD54CBF6E620}"/>
              </a:ext>
            </a:extLst>
          </p:cNvPr>
          <p:cNvCxnSpPr/>
          <p:nvPr/>
        </p:nvCxnSpPr>
        <p:spPr>
          <a:xfrm>
            <a:off x="10759754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E6795D-9969-12EA-BE32-F3F4BB3B02E7}"/>
              </a:ext>
            </a:extLst>
          </p:cNvPr>
          <p:cNvSpPr txBox="1"/>
          <p:nvPr/>
        </p:nvSpPr>
        <p:spPr>
          <a:xfrm>
            <a:off x="11278482" y="241318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9E9342-4FE9-ADD8-1EBF-472C0F1E1F95}"/>
              </a:ext>
            </a:extLst>
          </p:cNvPr>
          <p:cNvSpPr/>
          <p:nvPr/>
        </p:nvSpPr>
        <p:spPr>
          <a:xfrm>
            <a:off x="11468236" y="2757321"/>
            <a:ext cx="159092" cy="158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4C97E4-1563-8F18-F583-D2692072616C}"/>
              </a:ext>
            </a:extLst>
          </p:cNvPr>
          <p:cNvSpPr txBox="1"/>
          <p:nvPr/>
        </p:nvSpPr>
        <p:spPr>
          <a:xfrm>
            <a:off x="11321888" y="291028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1x1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25CF3F-0CB8-8143-8E79-345BA473D29E}"/>
              </a:ext>
            </a:extLst>
          </p:cNvPr>
          <p:cNvCxnSpPr/>
          <p:nvPr/>
        </p:nvCxnSpPr>
        <p:spPr>
          <a:xfrm>
            <a:off x="495509" y="397391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igmoid, Softmax and their derivatives">
            <a:extLst>
              <a:ext uri="{FF2B5EF4-FFF2-40B4-BE49-F238E27FC236}">
                <a16:creationId xmlns:a16="http://schemas.microsoft.com/office/drawing/2014/main" id="{A60C2F7A-E23F-94A1-596F-4A4F6B38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25" y="3866363"/>
            <a:ext cx="1026836" cy="5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84929D7-8B4F-A20A-B4AA-5E563F81E974}"/>
              </a:ext>
            </a:extLst>
          </p:cNvPr>
          <p:cNvSpPr txBox="1"/>
          <p:nvPr/>
        </p:nvSpPr>
        <p:spPr>
          <a:xfrm>
            <a:off x="1114992" y="341879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E623231-D3F6-E097-D8E6-A9345F4E69A9}"/>
              </a:ext>
            </a:extLst>
          </p:cNvPr>
          <p:cNvCxnSpPr/>
          <p:nvPr/>
        </p:nvCxnSpPr>
        <p:spPr>
          <a:xfrm>
            <a:off x="2132562" y="397391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Debunking loss functions in deep learning | by Dmitrij Tichonov | Medium">
            <a:extLst>
              <a:ext uri="{FF2B5EF4-FFF2-40B4-BE49-F238E27FC236}">
                <a16:creationId xmlns:a16="http://schemas.microsoft.com/office/drawing/2014/main" id="{096E17E8-C759-8E42-6D35-C5715BE3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29" y="3702186"/>
            <a:ext cx="3602590" cy="6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FC48C5A-4B08-1E90-B399-642C74C1E534}"/>
              </a:ext>
            </a:extLst>
          </p:cNvPr>
          <p:cNvSpPr txBox="1"/>
          <p:nvPr/>
        </p:nvSpPr>
        <p:spPr>
          <a:xfrm>
            <a:off x="6500130" y="5408104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</a:t>
            </a:r>
            <a:r>
              <a:rPr lang="en-IL" sz="1200" dirty="0"/>
              <a:t>2</a:t>
            </a:r>
            <a:r>
              <a:rPr lang="en-US" sz="1200" dirty="0"/>
              <a:t>, 7x7</a:t>
            </a:r>
          </a:p>
          <a:p>
            <a:pPr algn="ctr"/>
            <a:r>
              <a:rPr lang="en-US" sz="1200" dirty="0"/>
              <a:t>S=2,p=3</a:t>
            </a:r>
          </a:p>
          <a:p>
            <a:pPr algn="ctr"/>
            <a:r>
              <a:rPr lang="en-US" sz="1200" dirty="0"/>
              <a:t>64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B27B1C-B127-0B7A-434A-7289C605BC1B}"/>
              </a:ext>
            </a:extLst>
          </p:cNvPr>
          <p:cNvSpPr txBox="1"/>
          <p:nvPr/>
        </p:nvSpPr>
        <p:spPr>
          <a:xfrm>
            <a:off x="7752462" y="553278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</a:t>
            </a:r>
            <a:r>
              <a:rPr lang="en-IL" dirty="0"/>
              <a:t>2</a:t>
            </a:r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CEF237-A54B-D95C-2EA3-F9ABD0BF2B50}"/>
              </a:ext>
            </a:extLst>
          </p:cNvPr>
          <p:cNvCxnSpPr/>
          <p:nvPr/>
        </p:nvCxnSpPr>
        <p:spPr>
          <a:xfrm>
            <a:off x="7495051" y="5717453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A976940-B3CD-48FF-6C1E-314903DA8D53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183375" y="2839878"/>
            <a:ext cx="109247" cy="70163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B204483-9479-3A3E-4CAF-169AAF105047}"/>
              </a:ext>
            </a:extLst>
          </p:cNvPr>
          <p:cNvCxnSpPr/>
          <p:nvPr/>
        </p:nvCxnSpPr>
        <p:spPr>
          <a:xfrm flipV="1">
            <a:off x="8711961" y="5913698"/>
            <a:ext cx="0" cy="45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3602B4A-F784-7090-EFAA-09F86F386D97}"/>
              </a:ext>
            </a:extLst>
          </p:cNvPr>
          <p:cNvSpPr txBox="1"/>
          <p:nvPr/>
        </p:nvSpPr>
        <p:spPr>
          <a:xfrm>
            <a:off x="8555215" y="55394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+</a:t>
            </a:r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44C71F-2908-04FA-A18B-98C526F5E252}"/>
              </a:ext>
            </a:extLst>
          </p:cNvPr>
          <p:cNvCxnSpPr/>
          <p:nvPr/>
        </p:nvCxnSpPr>
        <p:spPr>
          <a:xfrm>
            <a:off x="8252850" y="573971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3E97810-09EB-5D76-1392-2A25E6D29366}"/>
              </a:ext>
            </a:extLst>
          </p:cNvPr>
          <p:cNvCxnSpPr/>
          <p:nvPr/>
        </p:nvCxnSpPr>
        <p:spPr>
          <a:xfrm>
            <a:off x="8855297" y="575664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8E756C-4A9B-13DD-ACB6-2703F0C50EF3}"/>
              </a:ext>
            </a:extLst>
          </p:cNvPr>
          <p:cNvSpPr txBox="1"/>
          <p:nvPr/>
        </p:nvSpPr>
        <p:spPr>
          <a:xfrm>
            <a:off x="9155379" y="5539438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5C1A875-B52B-DC00-30BF-B84D9EF50C62}"/>
              </a:ext>
            </a:extLst>
          </p:cNvPr>
          <p:cNvSpPr/>
          <p:nvPr/>
        </p:nvSpPr>
        <p:spPr>
          <a:xfrm>
            <a:off x="8750400" y="2247368"/>
            <a:ext cx="86737" cy="1288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901E758-B897-14B3-0F38-88AF765EEC27}"/>
              </a:ext>
            </a:extLst>
          </p:cNvPr>
          <p:cNvCxnSpPr/>
          <p:nvPr/>
        </p:nvCxnSpPr>
        <p:spPr>
          <a:xfrm>
            <a:off x="9736901" y="575664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ube 95">
            <a:extLst>
              <a:ext uri="{FF2B5EF4-FFF2-40B4-BE49-F238E27FC236}">
                <a16:creationId xmlns:a16="http://schemas.microsoft.com/office/drawing/2014/main" id="{495CD5FD-9A4F-6B20-ABA1-2F26BE71FFC7}"/>
              </a:ext>
            </a:extLst>
          </p:cNvPr>
          <p:cNvSpPr/>
          <p:nvPr/>
        </p:nvSpPr>
        <p:spPr>
          <a:xfrm>
            <a:off x="10095593" y="5437774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3D7B5A-8EC0-4A4B-B959-DF812D9B8854}"/>
              </a:ext>
            </a:extLst>
          </p:cNvPr>
          <p:cNvSpPr/>
          <p:nvPr/>
        </p:nvSpPr>
        <p:spPr>
          <a:xfrm>
            <a:off x="1258930" y="5090828"/>
            <a:ext cx="9674140" cy="1451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00" y="0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The way to the result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00" y="904897"/>
            <a:ext cx="10902292" cy="59346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u="sng" dirty="0"/>
              <a:t>Initial step:</a:t>
            </a:r>
          </a:p>
          <a:p>
            <a:pPr algn="just"/>
            <a:r>
              <a:rPr lang="en-US" sz="2000" dirty="0"/>
              <a:t>Train on ResNet18 with sigmoid and test results for 100 epochs and test results. </a:t>
            </a:r>
          </a:p>
          <a:p>
            <a:pPr algn="just"/>
            <a:r>
              <a:rPr lang="en-US" sz="2000" dirty="0"/>
              <a:t>Not good enough – 189 FNs (40% of total positives) and 303 FPs.</a:t>
            </a:r>
          </a:p>
          <a:p>
            <a:pPr marL="0" indent="0" algn="just">
              <a:buNone/>
            </a:pPr>
            <a:r>
              <a:rPr lang="en-US" sz="2000" u="sng" dirty="0"/>
              <a:t>Some thoughts: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Positives are rare in test-set </a:t>
            </a:r>
            <a:r>
              <a:rPr lang="en-US" sz="2000" dirty="0">
                <a:sym typeface="Wingdings" panose="05000000000000000000" pitchFamily="2" charset="2"/>
              </a:rPr>
              <a:t> Let’s try not to miss any positive  Keep as few False Negatives as possible  </a:t>
            </a:r>
            <a:r>
              <a:rPr 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maximize Recall/TPR</a:t>
            </a:r>
            <a:r>
              <a:rPr lang="en-US" sz="2000" dirty="0">
                <a:sym typeface="Wingdings" panose="05000000000000000000" pitchFamily="2" charset="2"/>
              </a:rPr>
              <a:t>. (TPR = TP / TP + FN).</a:t>
            </a:r>
          </a:p>
          <a:p>
            <a:pPr algn="just"/>
            <a:r>
              <a:rPr lang="en-US" sz="2000" dirty="0">
                <a:sym typeface="Wingdings" panose="05000000000000000000" pitchFamily="2" charset="2"/>
              </a:rPr>
              <a:t>What curves will emphasize the right information (or recall)? 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1. </a:t>
            </a:r>
            <a:r>
              <a:rPr lang="en-US" sz="2000" u="sng" dirty="0">
                <a:highlight>
                  <a:srgbClr val="FFFF00"/>
                </a:highlight>
                <a:sym typeface="Wingdings" panose="05000000000000000000" pitchFamily="2" charset="2"/>
              </a:rPr>
              <a:t>Specificity – Sensitivity (TNR vs. TPR) curve (for all thresholds)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TNR = TN / TN + FP,  TPR = TP / TP + FN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2. Balanced accuracy? </a:t>
            </a:r>
            <a:r>
              <a:rPr lang="en-US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Bal_acc</a:t>
            </a:r>
            <a:r>
              <a:rPr 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= (TNR + TPR) / 2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3. </a:t>
            </a:r>
            <a:r>
              <a:rPr lang="en-US" sz="2000" u="sng" dirty="0">
                <a:sym typeface="Wingdings" panose="05000000000000000000" pitchFamily="2" charset="2"/>
              </a:rPr>
              <a:t>Precision - Recall curve (for all thresholds)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PPV = TP / TP + FP,  TPR = TP / TP + FN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4. Accuracy? Acc = TP + TN / all</a:t>
            </a:r>
          </a:p>
          <a:p>
            <a:pPr marL="0" indent="0" algn="just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u="sng" dirty="0"/>
          </a:p>
          <a:p>
            <a:endParaRPr lang="en-US" dirty="0"/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82B8A-551F-5BA6-1163-88D5E24E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14" y="3872203"/>
            <a:ext cx="3554608" cy="2767429"/>
          </a:xfrm>
          <a:prstGeom prst="rect">
            <a:avLst/>
          </a:prstGeom>
        </p:spPr>
      </p:pic>
      <p:pic>
        <p:nvPicPr>
          <p:cNvPr id="1026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1F156BBD-0CD4-FC4B-9C13-AEDE38F7D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467"/>
            <a:ext cx="2126803" cy="15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20BAF5-4840-BA44-D5A5-3F77C09A1F7F}"/>
              </a:ext>
            </a:extLst>
          </p:cNvPr>
          <p:cNvSpPr/>
          <p:nvPr/>
        </p:nvSpPr>
        <p:spPr>
          <a:xfrm>
            <a:off x="6667505" y="5060272"/>
            <a:ext cx="363984" cy="364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5371C-4136-AE91-2D81-94EDA3DBBDD2}"/>
              </a:ext>
            </a:extLst>
          </p:cNvPr>
          <p:cNvSpPr/>
          <p:nvPr/>
        </p:nvSpPr>
        <p:spPr>
          <a:xfrm>
            <a:off x="6667505" y="5024106"/>
            <a:ext cx="38174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90F512-0678-4993-F7AC-D7422EC52F69}"/>
              </a:ext>
            </a:extLst>
          </p:cNvPr>
          <p:cNvSpPr/>
          <p:nvPr/>
        </p:nvSpPr>
        <p:spPr>
          <a:xfrm>
            <a:off x="7421002" y="5556687"/>
            <a:ext cx="363984" cy="364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EF490-641E-AE7F-7388-4143E4B1AD94}"/>
              </a:ext>
            </a:extLst>
          </p:cNvPr>
          <p:cNvSpPr/>
          <p:nvPr/>
        </p:nvSpPr>
        <p:spPr>
          <a:xfrm>
            <a:off x="7403246" y="5069149"/>
            <a:ext cx="38174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2722-896F-8FCA-614F-AA3EA09F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Few more thoughts…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A2F1-9CF2-1384-62B3-76D940D51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Sensitivity or recall/TPR</a:t>
            </a:r>
            <a:r>
              <a:rPr lang="en-US" sz="2000" b="0" i="0" dirty="0">
                <a:solidFill>
                  <a:srgbClr val="232629"/>
                </a:solidFill>
                <a:effectLst/>
                <a:latin typeface="-apple-system"/>
              </a:rPr>
              <a:t> -  defined as the ratio between people correctly identified as having the disease by the amount of people actually having the disease (In our case – face is disease).</a:t>
            </a:r>
          </a:p>
          <a:p>
            <a:r>
              <a:rPr lang="en-US" sz="2000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Specificity or TNR </a:t>
            </a:r>
            <a:r>
              <a:rPr lang="en-US" sz="2000" b="0" i="0" dirty="0">
                <a:solidFill>
                  <a:srgbClr val="232629"/>
                </a:solidFill>
                <a:effectLst/>
                <a:latin typeface="-apple-system"/>
              </a:rPr>
              <a:t>is defined as the ratio between people correctly identified as healthy by the amount of people that are actually healthy</a:t>
            </a:r>
            <a:r>
              <a:rPr lang="en-US" sz="2000" dirty="0">
                <a:solidFill>
                  <a:srgbClr val="232629"/>
                </a:solidFill>
                <a:latin typeface="-apple-system"/>
              </a:rPr>
              <a:t> (In our case – non face).</a:t>
            </a:r>
          </a:p>
          <a:p>
            <a:r>
              <a:rPr lang="en-US" sz="2000" dirty="0">
                <a:solidFill>
                  <a:srgbClr val="232629"/>
                </a:solidFill>
                <a:latin typeface="-apple-system"/>
              </a:rPr>
              <a:t>I think it is more important (business-wise) </a:t>
            </a:r>
            <a:r>
              <a:rPr lang="en-US" sz="2000" dirty="0">
                <a:solidFill>
                  <a:srgbClr val="232629"/>
                </a:solidFill>
                <a:highlight>
                  <a:srgbClr val="FFFF00"/>
                </a:highlight>
                <a:latin typeface="-apple-system"/>
              </a:rPr>
              <a:t>not to miss any case of the disease </a:t>
            </a:r>
            <a:r>
              <a:rPr lang="en-US" sz="2000" dirty="0">
                <a:solidFill>
                  <a:srgbClr val="232629"/>
                </a:solidFill>
                <a:latin typeface="-apple-system"/>
              </a:rPr>
              <a:t>than to detect it more precisely (although it is also important).</a:t>
            </a:r>
          </a:p>
          <a:p>
            <a:endParaRPr lang="en-US" sz="2000" dirty="0">
              <a:solidFill>
                <a:srgbClr val="232629"/>
              </a:solidFill>
              <a:latin typeface="-apple-system"/>
            </a:endParaRPr>
          </a:p>
          <a:p>
            <a:r>
              <a:rPr lang="en-US" sz="2000" dirty="0"/>
              <a:t>Higher thresholds increase</a:t>
            </a:r>
          </a:p>
        </p:txBody>
      </p:sp>
    </p:spTree>
    <p:extLst>
      <p:ext uri="{BB962C8B-B14F-4D97-AF65-F5344CB8AC3E}">
        <p14:creationId xmlns:p14="http://schemas.microsoft.com/office/powerpoint/2010/main" val="136599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48" y="-4792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7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3 models were trained – ResNet18, ResNet50, ViT.</a:t>
            </a:r>
          </a:p>
          <a:p>
            <a:pPr marL="0" indent="0">
              <a:buNone/>
            </a:pPr>
            <a:r>
              <a:rPr lang="en-US" sz="2400" u="sng" dirty="0"/>
              <a:t>ResNet50: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7" name="Picture 6" descr="A picture containing chart">
            <a:extLst>
              <a:ext uri="{FF2B5EF4-FFF2-40B4-BE49-F238E27FC236}">
                <a16:creationId xmlns:a16="http://schemas.microsoft.com/office/drawing/2014/main" id="{444357EB-667D-4BAE-62EF-196F502E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9" y="2146011"/>
            <a:ext cx="4368588" cy="229489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7CBDAD1-ACDE-6AE1-1B5C-C5F7255B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06" y="4280340"/>
            <a:ext cx="4638035" cy="243643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7B517AB-79CF-DD8F-C4CC-65040035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57" y="2028087"/>
            <a:ext cx="4491890" cy="2359663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6094577-9C9B-3D09-882B-B49BCFA7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4341165"/>
            <a:ext cx="4368588" cy="2294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1B8CB3-7F15-BC20-1521-9A65CC866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043" y="1453900"/>
            <a:ext cx="6410934" cy="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1039</Words>
  <Application>Microsoft Office PowerPoint</Application>
  <PresentationFormat>Widescreen</PresentationFormat>
  <Paragraphs>147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Cambria Math</vt:lpstr>
      <vt:lpstr>Office Theme</vt:lpstr>
      <vt:lpstr>Home Assignment</vt:lpstr>
      <vt:lpstr>Outline</vt:lpstr>
      <vt:lpstr> MIT Faces Dataset</vt:lpstr>
      <vt:lpstr> MIT Faces Dataset (Cont.)</vt:lpstr>
      <vt:lpstr>Solution approach</vt:lpstr>
      <vt:lpstr>Block Diagram – ResNet18</vt:lpstr>
      <vt:lpstr>The way to the result </vt:lpstr>
      <vt:lpstr>Few more thoughts…</vt:lpstr>
      <vt:lpstr>Train Results (1)</vt:lpstr>
      <vt:lpstr>Train Results (2)</vt:lpstr>
      <vt:lpstr>Train Results (3)</vt:lpstr>
      <vt:lpstr>Visualization of the computed features</vt:lpstr>
      <vt:lpstr>Mis-classifications metrics</vt:lpstr>
      <vt:lpstr>Mis-classifications analysis</vt:lpstr>
      <vt:lpstr>What would I do next</vt:lpstr>
      <vt:lpstr>Vision Transformer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Assignment</dc:title>
  <dc:creator>Noam Bergman</dc:creator>
  <cp:lastModifiedBy>Noam Bergman</cp:lastModifiedBy>
  <cp:revision>9</cp:revision>
  <dcterms:created xsi:type="dcterms:W3CDTF">2022-12-12T19:09:19Z</dcterms:created>
  <dcterms:modified xsi:type="dcterms:W3CDTF">2022-12-13T01:54:25Z</dcterms:modified>
</cp:coreProperties>
</file>